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  <Override PartName="/customXml/itemProps4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"/>
  </p:notesMasterIdLst>
  <p:sldIdLst>
    <p:sldId id="998" r:id="rId2"/>
    <p:sldId id="996" r:id="rId3"/>
    <p:sldId id="99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0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13" Type="http://schemas.openxmlformats.org/officeDocument/2006/relationships/customXml" Target="../customXml/item4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12" Type="http://schemas.openxmlformats.org/officeDocument/2006/relationships/customXml" Target="../customXml/item3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openxmlformats.org/officeDocument/2006/relationships/customXml" Target="../customXml/item2.xml"/><Relationship Id="rId5" Type="http://schemas.openxmlformats.org/officeDocument/2006/relationships/notesMaster" Target="notesMasters/notesMaster1.xml"/><Relationship Id="rId10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CFD55A-1079-4AA4-8C93-E60B47D3901F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F75675-F197-48CA-B89F-316A88FE40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306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172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E3F6CF-073A-4B4F-A2B7-08B9C7DBCB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172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5389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4050" y="1162050"/>
            <a:ext cx="5573713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Enterprise level – massive scale</a:t>
            </a:r>
          </a:p>
          <a:p>
            <a:r>
              <a:rPr lang="en-US"/>
              <a:t>Highly Personalized</a:t>
            </a:r>
          </a:p>
          <a:p>
            <a:r>
              <a:rPr lang="en-US"/>
              <a:t>Membership based</a:t>
            </a:r>
          </a:p>
          <a:p>
            <a:r>
              <a:rPr lang="en-US"/>
              <a:t>Complex integrations – SSO, CRM and Membership Data (mainframe)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172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E3F6CF-073A-4B4F-A2B7-08B9C7DBCB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172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6507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4050" y="1162050"/>
            <a:ext cx="5573713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Enterprise level – massive scale</a:t>
            </a:r>
          </a:p>
          <a:p>
            <a:r>
              <a:rPr lang="en-US"/>
              <a:t>Highly Personalized</a:t>
            </a:r>
          </a:p>
          <a:p>
            <a:r>
              <a:rPr lang="en-US"/>
              <a:t>Membership based</a:t>
            </a:r>
          </a:p>
          <a:p>
            <a:r>
              <a:rPr lang="en-US"/>
              <a:t>Complex integrations – SSO, CRM and Membership Data (mainframe)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172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E3F6CF-073A-4B4F-A2B7-08B9C7DBCB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172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5422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9941" y="2938387"/>
            <a:ext cx="7988613" cy="537931"/>
          </a:xfrm>
        </p:spPr>
        <p:txBody>
          <a:bodyPr wrap="none" anchor="t" anchorCtr="0">
            <a:noAutofit/>
          </a:bodyPr>
          <a:lstStyle>
            <a:lvl1pPr algn="l">
              <a:defRPr sz="274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41" y="3727850"/>
            <a:ext cx="7988613" cy="1656131"/>
          </a:xfrm>
        </p:spPr>
        <p:txBody>
          <a:bodyPr>
            <a:normAutofit/>
          </a:bodyPr>
          <a:lstStyle>
            <a:lvl1pPr marL="0" indent="0" algn="l">
              <a:buNone/>
              <a:defRPr sz="2353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1961"/>
            </a:lvl2pPr>
            <a:lvl3pPr marL="896533" indent="0" algn="ctr">
              <a:buNone/>
              <a:defRPr sz="1765"/>
            </a:lvl3pPr>
            <a:lvl4pPr marL="1344800" indent="0" algn="ctr">
              <a:buNone/>
              <a:defRPr sz="1569"/>
            </a:lvl4pPr>
            <a:lvl5pPr marL="1793067" indent="0" algn="ctr">
              <a:buNone/>
              <a:defRPr sz="1569"/>
            </a:lvl5pPr>
            <a:lvl6pPr marL="2241334" indent="0" algn="ctr">
              <a:buNone/>
              <a:defRPr sz="1569"/>
            </a:lvl6pPr>
            <a:lvl7pPr marL="2689600" indent="0" algn="ctr">
              <a:buNone/>
              <a:defRPr sz="1569"/>
            </a:lvl7pPr>
            <a:lvl8pPr marL="3137867" indent="0" algn="ctr">
              <a:buNone/>
              <a:defRPr sz="1569"/>
            </a:lvl8pPr>
            <a:lvl9pPr marL="3586133" indent="0" algn="ctr">
              <a:buNone/>
              <a:defRPr sz="1569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EB5FE165-096F-487F-8435-22B7C977BBAC}" type="datetime1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939" y="2209472"/>
            <a:ext cx="1942773" cy="5043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965F55-11BA-49A6-947C-F531530662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85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8FB3B390-3D70-4147-B0BB-53F5951107F8}" type="datetime1">
              <a:rPr lang="en-US" smtClean="0"/>
              <a:t>3/12/2024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6580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rIns="76200"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355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11430000" cy="4350456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6ABAB9D-96B1-4270-A3E0-6D838C6F3255}" type="datetime1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8DF217-1EAD-4B4A-A2F2-041F388DE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230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5334000" cy="44196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1CAA8423-91F7-4752-B324-734304431281}" type="datetime1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1219200"/>
            <a:ext cx="5334000" cy="322792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414025-9975-41E8-9FC5-0DF320B942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234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tIns="76200" rIns="76200" bIns="76200"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676400"/>
            <a:ext cx="9601200" cy="7620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1pPr>
            <a:lvl2pPr marL="448266" indent="0">
              <a:buNone/>
              <a:defRPr sz="1167">
                <a:latin typeface="+mn-lt"/>
              </a:defRPr>
            </a:lvl2pPr>
            <a:lvl3pPr marL="896533" indent="0">
              <a:buNone/>
              <a:defRPr sz="1167">
                <a:latin typeface="+mn-lt"/>
              </a:defRPr>
            </a:lvl3pPr>
            <a:lvl4pPr marL="1344800" indent="0">
              <a:buNone/>
              <a:defRPr sz="1167">
                <a:latin typeface="+mn-lt"/>
              </a:defRPr>
            </a:lvl4pPr>
            <a:lvl5pPr marL="1793067" indent="0">
              <a:buNone/>
              <a:defRPr sz="1167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39BA845-8FAA-4FA8-BB03-FCE823510A90}" type="datetime1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09800" y="1219200"/>
            <a:ext cx="9715499" cy="3810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63948A-318B-4390-8E4D-036A81F512A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209800" y="2819400"/>
            <a:ext cx="9639298" cy="636793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000">
                <a:latin typeface="Segoe UI" panose="020B0502040204020203" pitchFamily="34" charset="0"/>
              </a:defRPr>
            </a:lvl1pPr>
            <a:lvl2pPr marL="448266" indent="0">
              <a:buNone/>
              <a:defRPr sz="1167">
                <a:latin typeface="+mn-lt"/>
              </a:defRPr>
            </a:lvl2pPr>
            <a:lvl3pPr marL="896533" indent="0">
              <a:buNone/>
              <a:defRPr sz="1167">
                <a:latin typeface="+mn-lt"/>
              </a:defRPr>
            </a:lvl3pPr>
            <a:lvl4pPr marL="1344800" indent="0">
              <a:buNone/>
              <a:defRPr sz="1167">
                <a:latin typeface="+mn-lt"/>
              </a:defRPr>
            </a:lvl4pPr>
            <a:lvl5pPr marL="1793067" indent="0">
              <a:buNone/>
              <a:defRPr sz="1167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AD0E7F6-4B25-41E6-A3A0-23177BB063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09800" y="2514600"/>
            <a:ext cx="1752408" cy="2286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1167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AA2593-D531-4835-B3BF-CF108C3D1C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1219200"/>
            <a:ext cx="1524000" cy="1524000"/>
          </a:xfrm>
        </p:spPr>
        <p:txBody>
          <a:bodyPr tIns="91440" bIns="91440"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8B1E0DD-9C3B-4861-B9C7-658DE1B3A2CA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2220383" y="4267200"/>
            <a:ext cx="9601200" cy="6096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1pPr>
            <a:lvl2pPr marL="448266" indent="0">
              <a:buNone/>
              <a:defRPr sz="1167">
                <a:latin typeface="+mn-lt"/>
              </a:defRPr>
            </a:lvl2pPr>
            <a:lvl3pPr marL="896533" indent="0">
              <a:buNone/>
              <a:defRPr sz="1167">
                <a:latin typeface="+mn-lt"/>
              </a:defRPr>
            </a:lvl3pPr>
            <a:lvl4pPr marL="1344800" indent="0">
              <a:buNone/>
              <a:defRPr sz="1167">
                <a:latin typeface="+mn-lt"/>
              </a:defRPr>
            </a:lvl4pPr>
            <a:lvl5pPr marL="1793067" indent="0">
              <a:buNone/>
              <a:defRPr sz="1167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A6FE795-7232-4C2C-8253-3E63F346E6F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20383" y="3810000"/>
            <a:ext cx="9715499" cy="3810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A996FAC-27FD-4D72-8742-3B3D6FBFA472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2220384" y="5410200"/>
            <a:ext cx="9639298" cy="636793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000">
                <a:latin typeface="Segoe UI" panose="020B0502040204020203" pitchFamily="34" charset="0"/>
              </a:defRPr>
            </a:lvl1pPr>
            <a:lvl2pPr marL="448266" indent="0">
              <a:buNone/>
              <a:defRPr sz="1167">
                <a:latin typeface="+mn-lt"/>
              </a:defRPr>
            </a:lvl2pPr>
            <a:lvl3pPr marL="896533" indent="0">
              <a:buNone/>
              <a:defRPr sz="1167">
                <a:latin typeface="+mn-lt"/>
              </a:defRPr>
            </a:lvl3pPr>
            <a:lvl4pPr marL="1344800" indent="0">
              <a:buNone/>
              <a:defRPr sz="1167">
                <a:latin typeface="+mn-lt"/>
              </a:defRPr>
            </a:lvl4pPr>
            <a:lvl5pPr marL="1793067" indent="0">
              <a:buNone/>
              <a:defRPr sz="1167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9DA342-ABBC-4773-9620-733BFF8A70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220384" y="5105400"/>
            <a:ext cx="1752408" cy="2286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1167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14">
            <a:extLst>
              <a:ext uri="{FF2B5EF4-FFF2-40B4-BE49-F238E27FC236}">
                <a16:creationId xmlns:a16="http://schemas.microsoft.com/office/drawing/2014/main" id="{2AF7EB96-A3DC-4327-A2E2-7EB91E2FCB1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28600" y="3810000"/>
            <a:ext cx="1524000" cy="1524000"/>
          </a:xfrm>
        </p:spPr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F3262B-E782-4905-B1B0-ADB41E7F3494}"/>
              </a:ext>
            </a:extLst>
          </p:cNvPr>
          <p:cNvCxnSpPr/>
          <p:nvPr userDrawn="1"/>
        </p:nvCxnSpPr>
        <p:spPr>
          <a:xfrm flipV="1">
            <a:off x="2159689" y="3581401"/>
            <a:ext cx="7872622" cy="665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05D7476-B275-42B6-8D7C-A4A0C2F78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5546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tIns="76200" rIns="76200" bIns="76200"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676400"/>
            <a:ext cx="9601200" cy="46482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1pPr>
            <a:lvl2pPr marL="448266" indent="0">
              <a:buNone/>
              <a:defRPr sz="1167">
                <a:latin typeface="+mn-lt"/>
              </a:defRPr>
            </a:lvl2pPr>
            <a:lvl3pPr marL="896533" indent="0">
              <a:buNone/>
              <a:defRPr sz="1167">
                <a:latin typeface="+mn-lt"/>
              </a:defRPr>
            </a:lvl3pPr>
            <a:lvl4pPr marL="1344800" indent="0">
              <a:buNone/>
              <a:defRPr sz="1167">
                <a:latin typeface="+mn-lt"/>
              </a:defRPr>
            </a:lvl4pPr>
            <a:lvl5pPr marL="1793067" indent="0">
              <a:buNone/>
              <a:defRPr sz="1167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C406F59A-4A5A-4738-AC03-C9914EA55E29}" type="datetime1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09800" y="1219200"/>
            <a:ext cx="9715499" cy="3810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AA2593-D531-4835-B3BF-CF108C3D1C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1219200"/>
            <a:ext cx="1524000" cy="1524000"/>
          </a:xfrm>
        </p:spPr>
        <p:txBody>
          <a:bodyPr tIns="91440" bIns="91440"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05D7476-B275-42B6-8D7C-A4A0C2F78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187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77C5F32E-87BC-41F1-B9F5-46E5C7195E2E}" type="datetime1">
              <a:rPr lang="en-US" smtClean="0"/>
              <a:t>3/12/2024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0997080" cy="533400"/>
          </a:xfrm>
        </p:spPr>
        <p:txBody>
          <a:bodyPr tIns="91440" bIns="9144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095999" y="1219200"/>
            <a:ext cx="0" cy="49530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914400" y="3578424"/>
            <a:ext cx="10668000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80999" y="12192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C2313EE-4E04-435C-9E05-266AC0400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3AE54BA5-9B86-4728-A69D-A321E93984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0" y="12192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0F2E92-1F2E-4441-B0DE-CFEB5FE92A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1583" y="38100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72231F7B-8ACB-4A68-883B-D5361B594F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87583" y="38100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79059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C933DAD-64FD-4C29-9D9B-272B0C756FD1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lIns="91440" tIns="91440" r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219199"/>
            <a:ext cx="5334000" cy="49530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77000" y="1219199"/>
            <a:ext cx="5334000" cy="49530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89D8D96-9103-4B38-8327-0EA0FFD24152}" type="datetime1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F32470-D5C9-4EB9-BF19-627B706D99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5626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01256AD-643F-4750-86FB-FD02C1741CFB}"/>
              </a:ext>
            </a:extLst>
          </p:cNvPr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004E59"/>
          </a:solidFill>
          <a:ln>
            <a:solidFill>
              <a:srgbClr val="004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681035"/>
            <a:ext cx="5334000" cy="823397"/>
          </a:xfrm>
        </p:spPr>
        <p:txBody>
          <a:bodyPr anchor="b"/>
          <a:lstStyle>
            <a:lvl1pPr marL="0" indent="0">
              <a:buNone/>
              <a:defRPr sz="2353" b="1">
                <a:latin typeface="+mj-lt"/>
              </a:defRPr>
            </a:lvl1pPr>
            <a:lvl2pPr marL="448267" indent="0">
              <a:buNone/>
              <a:defRPr sz="1961" b="1"/>
            </a:lvl2pPr>
            <a:lvl3pPr marL="896533" indent="0">
              <a:buNone/>
              <a:defRPr sz="1765" b="1"/>
            </a:lvl3pPr>
            <a:lvl4pPr marL="1344800" indent="0">
              <a:buNone/>
              <a:defRPr sz="1569" b="1"/>
            </a:lvl4pPr>
            <a:lvl5pPr marL="1793067" indent="0">
              <a:buNone/>
              <a:defRPr sz="1569" b="1"/>
            </a:lvl5pPr>
            <a:lvl6pPr marL="2241334" indent="0">
              <a:buNone/>
              <a:defRPr sz="1569" b="1"/>
            </a:lvl6pPr>
            <a:lvl7pPr marL="2689600" indent="0">
              <a:buNone/>
              <a:defRPr sz="1569" b="1"/>
            </a:lvl7pPr>
            <a:lvl8pPr marL="3137867" indent="0">
              <a:buNone/>
              <a:defRPr sz="1569" b="1"/>
            </a:lvl8pPr>
            <a:lvl9pPr marL="3586133" indent="0">
              <a:buNone/>
              <a:defRPr sz="156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999" y="2504431"/>
            <a:ext cx="5334000" cy="368582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Segoe UI" panose="020B0502040204020203" pitchFamily="34" charset="0"/>
              </a:defRPr>
            </a:lvl1pPr>
            <a:lvl2pPr marL="448266" indent="0">
              <a:buNone/>
              <a:defRPr>
                <a:latin typeface="Segoe UI" panose="020B0502040204020203" pitchFamily="34" charset="0"/>
              </a:defRPr>
            </a:lvl2pPr>
            <a:lvl3pPr marL="896533" indent="0">
              <a:buNone/>
              <a:defRPr>
                <a:latin typeface="Segoe UI" panose="020B0502040204020203" pitchFamily="34" charset="0"/>
              </a:defRPr>
            </a:lvl3pPr>
            <a:lvl4pPr marL="1344800" indent="0">
              <a:buNone/>
              <a:defRPr>
                <a:latin typeface="Segoe UI" panose="020B0502040204020203" pitchFamily="34" charset="0"/>
              </a:defRPr>
            </a:lvl4pPr>
            <a:lvl5pPr marL="1793067" indent="0">
              <a:buNone/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77000" y="1681035"/>
            <a:ext cx="5334000" cy="823397"/>
          </a:xfrm>
        </p:spPr>
        <p:txBody>
          <a:bodyPr anchor="b"/>
          <a:lstStyle>
            <a:lvl1pPr marL="0" indent="0">
              <a:buNone/>
              <a:defRPr sz="2353" b="1">
                <a:latin typeface="+mj-lt"/>
              </a:defRPr>
            </a:lvl1pPr>
            <a:lvl2pPr marL="448267" indent="0">
              <a:buNone/>
              <a:defRPr sz="1961" b="1"/>
            </a:lvl2pPr>
            <a:lvl3pPr marL="896533" indent="0">
              <a:buNone/>
              <a:defRPr sz="1765" b="1"/>
            </a:lvl3pPr>
            <a:lvl4pPr marL="1344800" indent="0">
              <a:buNone/>
              <a:defRPr sz="1569" b="1"/>
            </a:lvl4pPr>
            <a:lvl5pPr marL="1793067" indent="0">
              <a:buNone/>
              <a:defRPr sz="1569" b="1"/>
            </a:lvl5pPr>
            <a:lvl6pPr marL="2241334" indent="0">
              <a:buNone/>
              <a:defRPr sz="1569" b="1"/>
            </a:lvl6pPr>
            <a:lvl7pPr marL="2689600" indent="0">
              <a:buNone/>
              <a:defRPr sz="1569" b="1"/>
            </a:lvl7pPr>
            <a:lvl8pPr marL="3137867" indent="0">
              <a:buNone/>
              <a:defRPr sz="1569" b="1"/>
            </a:lvl8pPr>
            <a:lvl9pPr marL="3586133" indent="0">
              <a:buNone/>
              <a:defRPr sz="156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77000" y="2504431"/>
            <a:ext cx="5334000" cy="368582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Segoe UI" panose="020B0502040204020203" pitchFamily="34" charset="0"/>
              </a:defRPr>
            </a:lvl1pPr>
            <a:lvl2pPr marL="448266" indent="0">
              <a:buNone/>
              <a:defRPr>
                <a:latin typeface="Segoe UI" panose="020B0502040204020203" pitchFamily="34" charset="0"/>
              </a:defRPr>
            </a:lvl2pPr>
            <a:lvl3pPr marL="896533" indent="0">
              <a:buNone/>
              <a:defRPr>
                <a:latin typeface="Segoe UI" panose="020B0502040204020203" pitchFamily="34" charset="0"/>
              </a:defRPr>
            </a:lvl3pPr>
            <a:lvl4pPr marL="1344800" indent="0">
              <a:buNone/>
              <a:defRPr>
                <a:latin typeface="Segoe UI" panose="020B0502040204020203" pitchFamily="34" charset="0"/>
              </a:defRPr>
            </a:lvl4pPr>
            <a:lvl5pPr marL="1793067" indent="0">
              <a:buNone/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093AED9-3F5E-41D4-9FAD-F29D941B4B0A}" type="datetime1">
              <a:rPr lang="en-US" smtClean="0"/>
              <a:t>3/12/2024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C4B624-09C9-4734-9996-D8363B05C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0404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50B76160-1DEB-464C-9113-9118CF4A908A}" type="datetime1">
              <a:rPr lang="en-US" smtClean="0"/>
              <a:t>3/12/2024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699787-C03F-45A9-825C-0DE0DCF4B9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0462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4273" y="2689656"/>
            <a:ext cx="3259815" cy="537931"/>
          </a:xfrm>
        </p:spPr>
        <p:txBody>
          <a:bodyPr wrap="none" anchor="t" anchorCtr="0">
            <a:noAutofit/>
          </a:bodyPr>
          <a:lstStyle>
            <a:lvl1pPr algn="r">
              <a:defRPr sz="3530">
                <a:solidFill>
                  <a:srgbClr val="E45A1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4273" y="3317243"/>
            <a:ext cx="3259815" cy="1656131"/>
          </a:xfrm>
        </p:spPr>
        <p:txBody>
          <a:bodyPr>
            <a:normAutofit/>
          </a:bodyPr>
          <a:lstStyle>
            <a:lvl1pPr marL="0" indent="0" algn="r">
              <a:buNone/>
              <a:defRPr sz="1765">
                <a:solidFill>
                  <a:srgbClr val="E45A1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1961"/>
            </a:lvl2pPr>
            <a:lvl3pPr marL="896533" indent="0" algn="ctr">
              <a:buNone/>
              <a:defRPr sz="1765"/>
            </a:lvl3pPr>
            <a:lvl4pPr marL="1344800" indent="0" algn="ctr">
              <a:buNone/>
              <a:defRPr sz="1569"/>
            </a:lvl4pPr>
            <a:lvl5pPr marL="1793067" indent="0" algn="ctr">
              <a:buNone/>
              <a:defRPr sz="1569"/>
            </a:lvl5pPr>
            <a:lvl6pPr marL="2241334" indent="0" algn="ctr">
              <a:buNone/>
              <a:defRPr sz="1569"/>
            </a:lvl6pPr>
            <a:lvl7pPr marL="2689600" indent="0" algn="ctr">
              <a:buNone/>
              <a:defRPr sz="1569"/>
            </a:lvl7pPr>
            <a:lvl8pPr marL="3137867" indent="0" algn="ctr">
              <a:buNone/>
              <a:defRPr sz="1569"/>
            </a:lvl8pPr>
            <a:lvl9pPr marL="3586133" indent="0" algn="ctr">
              <a:buNone/>
              <a:defRPr sz="1569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1C78B21-3C28-439F-BCD3-284714CB9E0C}" type="datetime1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96002" y="1"/>
            <a:ext cx="6095999" cy="6857999"/>
          </a:xfrm>
          <a:prstGeom prst="rect">
            <a:avLst/>
          </a:prstGeom>
          <a:solidFill>
            <a:srgbClr val="004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92">
              <a:latin typeface="Segoe UI" panose="020B0502040204020203" pitchFamily="34" charset="0"/>
            </a:endParaRPr>
          </a:p>
        </p:txBody>
      </p:sp>
      <p:pic>
        <p:nvPicPr>
          <p:cNvPr id="8" name="Picture 7" descr="affirmastudios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6624" y="2689656"/>
            <a:ext cx="2204778" cy="56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639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B62FE56-11BB-4F56-957C-E2741DC5B8BB}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680771-E145-494A-AF5F-BDE0DE1556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2938387"/>
            <a:ext cx="11430000" cy="537931"/>
          </a:xfrm>
        </p:spPr>
        <p:txBody>
          <a:bodyPr wrap="none" anchor="t" anchorCtr="0">
            <a:noAutofit/>
          </a:bodyPr>
          <a:lstStyle>
            <a:lvl1pPr algn="l">
              <a:defRPr sz="274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41" y="3727850"/>
            <a:ext cx="7988613" cy="1656131"/>
          </a:xfrm>
        </p:spPr>
        <p:txBody>
          <a:bodyPr>
            <a:normAutofit/>
          </a:bodyPr>
          <a:lstStyle>
            <a:lvl1pPr marL="0" indent="0" algn="l">
              <a:buNone/>
              <a:defRPr sz="2353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1961"/>
            </a:lvl2pPr>
            <a:lvl3pPr marL="896533" indent="0" algn="ctr">
              <a:buNone/>
              <a:defRPr sz="1765"/>
            </a:lvl3pPr>
            <a:lvl4pPr marL="1344800" indent="0" algn="ctr">
              <a:buNone/>
              <a:defRPr sz="1569"/>
            </a:lvl4pPr>
            <a:lvl5pPr marL="1793067" indent="0" algn="ctr">
              <a:buNone/>
              <a:defRPr sz="1569"/>
            </a:lvl5pPr>
            <a:lvl6pPr marL="2241334" indent="0" algn="ctr">
              <a:buNone/>
              <a:defRPr sz="1569"/>
            </a:lvl6pPr>
            <a:lvl7pPr marL="2689600" indent="0" algn="ctr">
              <a:buNone/>
              <a:defRPr sz="1569"/>
            </a:lvl7pPr>
            <a:lvl8pPr marL="3137867" indent="0" algn="ctr">
              <a:buNone/>
              <a:defRPr sz="1569"/>
            </a:lvl8pPr>
            <a:lvl9pPr marL="3586133" indent="0" algn="ctr">
              <a:buNone/>
              <a:defRPr sz="1569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BA5D076-475A-402B-BFB3-BCB1DB0975A0}" type="datetime1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1B8082-4CA1-4814-AD91-104B286330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2692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7541201-DC49-46F2-AC4F-0D60C1F63406}" type="datetime1">
              <a:rPr lang="en-US" smtClean="0"/>
              <a:t>3/12/2024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D8278-5719-41B5-BA0B-62F901BD5A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540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E45A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198244D-535E-48C4-8BC9-904AE7DD5AF1}" type="datetime1">
              <a:rPr lang="en-US" smtClean="0"/>
              <a:t>3/12/2024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DC3FBF-8EF6-411E-AA4F-268641FD25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1065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858EA56-0E20-4ACC-A046-BE609E544847}" type="datetime1">
              <a:rPr lang="en-US" smtClean="0"/>
              <a:t>3/12/2024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2C415-13F0-4D24-97F3-4AB707C098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626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470" y="457615"/>
            <a:ext cx="3932568" cy="1600096"/>
          </a:xfrm>
        </p:spPr>
        <p:txBody>
          <a:bodyPr anchor="b"/>
          <a:lstStyle>
            <a:lvl1pPr>
              <a:defRPr sz="313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937" y="986833"/>
            <a:ext cx="6171746" cy="4873445"/>
          </a:xfrm>
        </p:spPr>
        <p:txBody>
          <a:bodyPr/>
          <a:lstStyle>
            <a:lvl1pPr marL="0" indent="0">
              <a:buNone/>
              <a:defRPr sz="3137">
                <a:latin typeface="Segoe UI" panose="020B0502040204020203" pitchFamily="34" charset="0"/>
              </a:defRPr>
            </a:lvl1pPr>
            <a:lvl2pPr marL="448267" indent="0">
              <a:buNone/>
              <a:defRPr sz="2745"/>
            </a:lvl2pPr>
            <a:lvl3pPr marL="896533" indent="0">
              <a:buNone/>
              <a:defRPr sz="2353"/>
            </a:lvl3pPr>
            <a:lvl4pPr marL="1344800" indent="0">
              <a:buNone/>
              <a:defRPr sz="1961"/>
            </a:lvl4pPr>
            <a:lvl5pPr marL="1793067" indent="0">
              <a:buNone/>
              <a:defRPr sz="1961"/>
            </a:lvl5pPr>
            <a:lvl6pPr marL="2241334" indent="0">
              <a:buNone/>
              <a:defRPr sz="1961"/>
            </a:lvl6pPr>
            <a:lvl7pPr marL="2689600" indent="0">
              <a:buNone/>
              <a:defRPr sz="1961"/>
            </a:lvl7pPr>
            <a:lvl8pPr marL="3137867" indent="0">
              <a:buNone/>
              <a:defRPr sz="1961"/>
            </a:lvl8pPr>
            <a:lvl9pPr marL="3586133" indent="0">
              <a:buNone/>
              <a:defRPr sz="1961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470" y="2057712"/>
            <a:ext cx="3932568" cy="3811903"/>
          </a:xfrm>
        </p:spPr>
        <p:txBody>
          <a:bodyPr/>
          <a:lstStyle>
            <a:lvl1pPr marL="0" indent="0">
              <a:buNone/>
              <a:defRPr sz="1569">
                <a:latin typeface="Segoe UI" panose="020B0502040204020203" pitchFamily="34" charset="0"/>
              </a:defRPr>
            </a:lvl1pPr>
            <a:lvl2pPr marL="448267" indent="0">
              <a:buNone/>
              <a:defRPr sz="1372"/>
            </a:lvl2pPr>
            <a:lvl3pPr marL="896533" indent="0">
              <a:buNone/>
              <a:defRPr sz="1177"/>
            </a:lvl3pPr>
            <a:lvl4pPr marL="1344800" indent="0">
              <a:buNone/>
              <a:defRPr sz="981"/>
            </a:lvl4pPr>
            <a:lvl5pPr marL="1793067" indent="0">
              <a:buNone/>
              <a:defRPr sz="981"/>
            </a:lvl5pPr>
            <a:lvl6pPr marL="2241334" indent="0">
              <a:buNone/>
              <a:defRPr sz="981"/>
            </a:lvl6pPr>
            <a:lvl7pPr marL="2689600" indent="0">
              <a:buNone/>
              <a:defRPr sz="981"/>
            </a:lvl7pPr>
            <a:lvl8pPr marL="3137867" indent="0">
              <a:buNone/>
              <a:defRPr sz="981"/>
            </a:lvl8pPr>
            <a:lvl9pPr marL="3586133" indent="0">
              <a:buNone/>
              <a:defRPr sz="98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F0CBE8F-8AA2-4859-BE6D-C213C1FEDA0E}" type="datetime1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150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1432830"/>
            <a:ext cx="11430000" cy="4350456"/>
          </a:xfrm>
        </p:spPr>
        <p:txBody>
          <a:bodyPr vert="horz" lIns="91440" tIns="91440" rIns="91440" bIns="91440" rtlCol="0">
            <a:noAutofit/>
          </a:bodyPr>
          <a:lstStyle>
            <a:lvl1pPr>
              <a:defRPr lang="en-US" dirty="0" smtClean="0">
                <a:latin typeface="Segoe UI" panose="020B0502040204020203" pitchFamily="34" charset="0"/>
              </a:defRPr>
            </a:lvl1pPr>
            <a:lvl2pPr>
              <a:defRPr lang="en-US" dirty="0" smtClean="0">
                <a:latin typeface="Segoe UI" panose="020B0502040204020203" pitchFamily="34" charset="0"/>
              </a:defRPr>
            </a:lvl2pPr>
            <a:lvl3pPr>
              <a:defRPr lang="en-US" dirty="0" smtClean="0">
                <a:latin typeface="Segoe UI" panose="020B0502040204020203" pitchFamily="34" charset="0"/>
              </a:defRPr>
            </a:lvl3pPr>
            <a:lvl4pPr>
              <a:defRPr lang="en-US" dirty="0" smtClean="0">
                <a:latin typeface="Segoe UI" panose="020B0502040204020203" pitchFamily="34" charset="0"/>
              </a:defRPr>
            </a:lvl4pPr>
            <a:lvl5pPr>
              <a:defRPr lang="en-US" dirty="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81000" y="1021080"/>
            <a:ext cx="11487856" cy="228535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1650" spc="-14" baseline="0">
                <a:solidFill>
                  <a:schemeClr val="accent2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816" y="6270900"/>
            <a:ext cx="10739714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87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4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997830-EF50-B643-B994-D997482F2707}"/>
              </a:ext>
            </a:extLst>
          </p:cNvPr>
          <p:cNvSpPr/>
          <p:nvPr userDrawn="1"/>
        </p:nvSpPr>
        <p:spPr>
          <a:xfrm>
            <a:off x="6085837" y="0"/>
            <a:ext cx="6106163" cy="6857999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22804" y="3046804"/>
            <a:ext cx="4415756" cy="1911276"/>
          </a:xfrm>
        </p:spPr>
        <p:txBody>
          <a:bodyPr anchor="t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Placeholder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06EB43-50DE-5C43-AAC6-9C2DB54E88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2727" r="40534" b="23812"/>
          <a:stretch/>
        </p:blipFill>
        <p:spPr>
          <a:xfrm rot="5400000">
            <a:off x="7580032" y="2995634"/>
            <a:ext cx="3127936" cy="6096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342920-A5B1-934D-ADB8-26E82483F9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1818" y="1945416"/>
            <a:ext cx="4396742" cy="769915"/>
          </a:xfrm>
        </p:spPr>
        <p:txBody>
          <a:bodyPr/>
          <a:lstStyle>
            <a:lvl1pPr marL="0" indent="0">
              <a:buNone/>
              <a:defRPr sz="5600" b="0" i="0" spc="600">
                <a:solidFill>
                  <a:srgbClr val="FFD8A5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88629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C98557-C9EF-46C0-ACD8-4FD2354926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E75BB-1AD1-46D5-8E07-38E7D1FB92C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353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1961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7A68257-B1D1-45B7-A765-50CDBCA3FD86}" type="datetime1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331035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295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C7F00A-F86F-4137-BF70-C36BF6079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025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B7FDDA0-9A72-4EF9-A2D2-0E17F0F1CF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89F687-D33C-4157-BC5C-7A3EB7EF9B3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66700"/>
            <a:ext cx="10515211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143000"/>
            <a:ext cx="10515211" cy="435045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EFB58377-F27B-4099-8D07-8CC83E9FF8E3}" type="datetime1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37B85-B95A-4743-A758-7FD5A4CDD6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16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s://s-media-cache-ak0.pinimg.com/originals/56/3f/a2/563fa26398dc80e6c5b03695b4b05951.jpg">
            <a:extLst>
              <a:ext uri="{FF2B5EF4-FFF2-40B4-BE49-F238E27FC236}">
                <a16:creationId xmlns:a16="http://schemas.microsoft.com/office/drawing/2014/main" id="{2E825CFE-0636-45FA-8A13-E6196B14C8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43000"/>
            <a:ext cx="12192000" cy="940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E75BB-1AD1-46D5-8E07-38E7D1FB92C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353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1961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86C74676-92AB-4545-938B-1B69D80DB240}" type="datetime1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331035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295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AEF935-9427-4AC1-8E61-AE96D9F348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45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rgbClr val="009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98E95B-5C91-4D5C-A2D1-6735F6079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949" b="74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69CD0C-8BF2-4E3E-8C85-09B075B0434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724400"/>
            <a:ext cx="10515210" cy="1524000"/>
          </a:xfrm>
        </p:spPr>
        <p:txBody>
          <a:bodyPr/>
          <a:lstStyle>
            <a:lvl1pPr marL="0" indent="0">
              <a:buNone/>
              <a:defRPr sz="2353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1961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7A0B79CA-C4D9-4908-8B03-07B20BD050DE}" type="datetime1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657600"/>
            <a:ext cx="10668000" cy="914400"/>
          </a:xfrm>
        </p:spPr>
        <p:txBody>
          <a:bodyPr tIns="91440" bIns="91440" anchor="t" anchorCtr="0">
            <a:noAutofit/>
          </a:bodyPr>
          <a:lstStyle>
            <a:lvl1pPr algn="l">
              <a:defRPr sz="5295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36EFAE-173A-431F-8B79-18B410985F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41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73"/>
          <a:stretch/>
        </p:blipFill>
        <p:spPr>
          <a:xfrm>
            <a:off x="-2390669" y="-1"/>
            <a:ext cx="14582669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353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1961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2E6861D-08F0-455C-ABA0-53DFF2F796CF}" type="datetime1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331035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295">
                <a:solidFill>
                  <a:srgbClr val="004E59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14EBA0-C440-4D49-AAB8-E1ECDF6B67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35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" y="3"/>
            <a:ext cx="12192000" cy="68580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353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1961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9A828875-DE2A-4007-BCB0-00064EAA777B}" type="datetime1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980723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295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EC61EA-4242-4C46-82F7-F70F2018C8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414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F79BA1C-FAB8-4D2A-946A-62324E933EF1}" type="datetime1">
              <a:rPr lang="en-US" smtClean="0"/>
              <a:t>3/12/2024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rIns="76200"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84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143000"/>
            <a:ext cx="114300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806"/>
            <a:ext cx="2743459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77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6C1EC331-590E-4679-816A-DCB458BBD7AB}" type="datetime1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408" y="6356806"/>
            <a:ext cx="411518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77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77600" y="6356805"/>
            <a:ext cx="5334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77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010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hf sldNum="0" hdr="0" ftr="0" dt="0"/>
  <p:txStyles>
    <p:titleStyle>
      <a:lvl1pPr algn="l" defTabSz="896533" rtl="0" eaLnBrk="1" latinLnBrk="0" hangingPunct="1">
        <a:lnSpc>
          <a:spcPct val="90000"/>
        </a:lnSpc>
        <a:spcBef>
          <a:spcPct val="0"/>
        </a:spcBef>
        <a:buNone/>
        <a:defRPr sz="33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134" indent="-224134" algn="l" defTabSz="896533" rtl="0" eaLnBrk="1" latinLnBrk="0" hangingPunct="1">
        <a:lnSpc>
          <a:spcPct val="90000"/>
        </a:lnSpc>
        <a:spcBef>
          <a:spcPts val="981"/>
        </a:spcBef>
        <a:buFont typeface="Arial" panose="020B0604020202020204" pitchFamily="34" charset="0"/>
        <a:buChar char="•"/>
        <a:defRPr sz="1961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672400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1120667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569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1568933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372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2017200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372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2465466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913733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362000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810267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53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267" algn="l" defTabSz="89653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533" algn="l" defTabSz="89653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800" algn="l" defTabSz="89653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3067" algn="l" defTabSz="89653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1334" algn="l" defTabSz="89653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600" algn="l" defTabSz="89653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867" algn="l" defTabSz="89653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6133" algn="l" defTabSz="89653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92">
          <p15:clr>
            <a:srgbClr val="F26B43"/>
          </p15:clr>
        </p15:guide>
        <p15:guide id="2" pos="46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7772ECE-7A75-8C4E-8FED-466F6A4152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972" y="2093855"/>
            <a:ext cx="1091246" cy="99426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18F61D6-995F-402A-AEB4-74C493913370}"/>
              </a:ext>
            </a:extLst>
          </p:cNvPr>
          <p:cNvSpPr/>
          <p:nvPr/>
        </p:nvSpPr>
        <p:spPr>
          <a:xfrm>
            <a:off x="7253140" y="1484438"/>
            <a:ext cx="4808498" cy="2811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768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1" i="0" u="none" strike="noStrike" kern="1200" cap="none" spc="0" normalizeH="0" baseline="0" noProof="0">
                <a:ln>
                  <a:noFill/>
                </a:ln>
                <a:solidFill>
                  <a:srgbClr val="0096A9"/>
                </a:solidFill>
                <a:effectLst/>
                <a:uLnTx/>
                <a:uFillTx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Project Approach</a:t>
            </a:r>
          </a:p>
          <a:p>
            <a:pPr marL="238115" marR="0" lvl="0" indent="-238115" algn="l" defTabSz="9768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User-Centered Design</a:t>
            </a:r>
          </a:p>
          <a:p>
            <a:pPr marL="238115" marR="0" lvl="0" indent="-238115" algn="l" defTabSz="9768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Desktop &amp; Mobile</a:t>
            </a:r>
          </a:p>
          <a:p>
            <a:pPr marL="238115" marR="0" lvl="0" indent="-238115" algn="l" defTabSz="9768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Integration – 5-6 systems integrations via RESTful web services including mainframe database for Customer Subscriptions, Personalization systems, and Salesforce</a:t>
            </a:r>
          </a:p>
          <a:p>
            <a:pPr marL="238115" marR="0" lvl="0" indent="-238115" algn="l" defTabSz="9768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Personalization Configuration</a:t>
            </a:r>
          </a:p>
          <a:p>
            <a:pPr marL="238115" marR="0" lvl="0" indent="-238115" algn="l" defTabSz="9768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Agile, Iterative Approach </a:t>
            </a:r>
          </a:p>
          <a:p>
            <a:pPr marL="238115" marR="0" lvl="0" indent="-238115" algn="l" defTabSz="9768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MVP Product with Functional Roadmap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96A9"/>
              </a:solidFill>
              <a:effectLst/>
              <a:uLnTx/>
              <a:uFillTx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CBCE72-9F52-4131-A4F7-BFB4B5EFC44F}"/>
              </a:ext>
            </a:extLst>
          </p:cNvPr>
          <p:cNvSpPr/>
          <p:nvPr/>
        </p:nvSpPr>
        <p:spPr>
          <a:xfrm>
            <a:off x="1447385" y="4526735"/>
            <a:ext cx="4221468" cy="1785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768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1" i="0" u="none" strike="noStrike" kern="1200" cap="none" spc="0" normalizeH="0" baseline="0" noProof="0">
                <a:ln>
                  <a:noFill/>
                </a:ln>
                <a:solidFill>
                  <a:srgbClr val="0096A9"/>
                </a:solidFill>
                <a:effectLst/>
                <a:uLnTx/>
                <a:uFillTx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Challenges &amp; Mitigation</a:t>
            </a:r>
          </a:p>
          <a:p>
            <a:pPr marL="238115" marR="0" lvl="0" indent="-238115" algn="l" defTabSz="9768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Aggressive timeline</a:t>
            </a:r>
          </a:p>
          <a:p>
            <a:pPr marL="238115" marR="0" lvl="0" indent="-238115" algn="l" defTabSz="9768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Accelerated planning, design, deployment, and training processes by embedding teams on-site at Affirma and client offices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96A9"/>
              </a:solidFill>
              <a:effectLst/>
              <a:uLnTx/>
              <a:uFillTx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B704DB-A255-4B7C-B398-7A9965BD1DE1}"/>
              </a:ext>
            </a:extLst>
          </p:cNvPr>
          <p:cNvSpPr txBox="1"/>
          <p:nvPr/>
        </p:nvSpPr>
        <p:spPr>
          <a:xfrm>
            <a:off x="1536240" y="1535734"/>
            <a:ext cx="4537579" cy="2760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768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1" i="0" u="none" strike="noStrike" kern="1200" cap="none" spc="0" normalizeH="0" baseline="0" noProof="0">
                <a:ln>
                  <a:noFill/>
                </a:ln>
                <a:solidFill>
                  <a:srgbClr val="0096A9"/>
                </a:solidFill>
                <a:effectLst/>
                <a:uLnTx/>
                <a:uFillTx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Major Tasks &amp; Deliverables </a:t>
            </a:r>
            <a:endParaRPr kumimoji="0" lang="en-US" sz="26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238115" marR="0" lvl="0" indent="-238115" algn="l" defTabSz="9768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Business &amp; Functional Requirements</a:t>
            </a:r>
          </a:p>
          <a:p>
            <a:pPr marL="238115" marR="0" lvl="0" indent="-238115" algn="l" defTabSz="9768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Technical Approach/Architecture Design</a:t>
            </a:r>
          </a:p>
          <a:p>
            <a:pPr marL="238115" marR="0" lvl="0" indent="-238115" algn="l" defTabSz="9768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Wireframes &amp; Design Compositions </a:t>
            </a:r>
          </a:p>
          <a:p>
            <a:pPr marL="238115" marR="0" lvl="0" indent="-238115" algn="l" defTabSz="9768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Prototypes – Multiple Rounds of Iteration</a:t>
            </a:r>
          </a:p>
          <a:p>
            <a:pPr marL="238115" marR="0" lvl="0" indent="-238115" algn="l" defTabSz="9768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Development &amp; Integration</a:t>
            </a:r>
          </a:p>
          <a:p>
            <a:pPr marL="238115" marR="0" lvl="0" indent="-238115" algn="l" defTabSz="9768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Quality Assurance &amp; UAT Support</a:t>
            </a:r>
          </a:p>
          <a:p>
            <a:pPr marL="238115" marR="0" lvl="0" indent="-238115" algn="l" defTabSz="9768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Deployment &amp; Support</a:t>
            </a:r>
          </a:p>
          <a:p>
            <a:pPr marL="238115" marR="0" lvl="0" indent="-238115" algn="l" defTabSz="9768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Training – SME’s, Developers, &amp; Pilot Users</a:t>
            </a:r>
          </a:p>
          <a:p>
            <a:pPr marL="238115" marR="0" lvl="0" indent="-238115" algn="l" defTabSz="9768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F300A2B-EAE4-41F7-A9FB-4F6FA1C40A0D}"/>
              </a:ext>
            </a:extLst>
          </p:cNvPr>
          <p:cNvSpPr/>
          <p:nvPr/>
        </p:nvSpPr>
        <p:spPr>
          <a:xfrm>
            <a:off x="7023388" y="4526735"/>
            <a:ext cx="5038250" cy="204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768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1" i="0" u="none" strike="noStrike" kern="1200" cap="none" spc="0" normalizeH="0" baseline="0" noProof="0">
                <a:ln>
                  <a:noFill/>
                </a:ln>
                <a:solidFill>
                  <a:srgbClr val="0096A9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Project Outcomes</a:t>
            </a:r>
          </a:p>
          <a:p>
            <a:pPr marL="238115" marR="0" lvl="0" indent="-238115" algn="l" defTabSz="9768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The MVP deployment and roadmap milestones for enhanced functionality were delivered on time and on budget. </a:t>
            </a:r>
          </a:p>
          <a:p>
            <a:pPr marL="238115" marR="0" lvl="0" indent="-238115" algn="l" defTabSz="9768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Customer was emphatically satisfied</a:t>
            </a:r>
          </a:p>
          <a:p>
            <a:pPr marL="238115" marR="0" lvl="0" indent="-238115" algn="l" defTabSz="9768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Continued to engage with Affirma on managed service partnership. </a:t>
            </a:r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7FC740C-7129-49CA-9588-D684E71EFB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819" y="4709830"/>
            <a:ext cx="756831" cy="7568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C7F13B5-C995-4364-9E9D-1E44FB0AA9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2203096"/>
            <a:ext cx="882543" cy="88254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59B9B1E-F8E2-45EC-87B4-898F4CD1D0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4974763"/>
            <a:ext cx="873660" cy="87366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3589C48-09A9-4412-BBD9-B7CB847B0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18" y="228600"/>
            <a:ext cx="11430000" cy="533400"/>
          </a:xfrm>
        </p:spPr>
        <p:txBody>
          <a:bodyPr/>
          <a:lstStyle/>
          <a:p>
            <a:r>
              <a:rPr lang="en-US" sz="3167"/>
              <a:t>Time Inc. - Salesforce Customer Support Applications</a:t>
            </a:r>
          </a:p>
        </p:txBody>
      </p:sp>
      <p:pic>
        <p:nvPicPr>
          <p:cNvPr id="2054" name="Picture 6" descr="Image result for time inc logo">
            <a:extLst>
              <a:ext uri="{FF2B5EF4-FFF2-40B4-BE49-F238E27FC236}">
                <a16:creationId xmlns:a16="http://schemas.microsoft.com/office/drawing/2014/main" id="{737F2EC2-C4E1-4C2F-86FB-1E6C56A06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6558" y="285146"/>
            <a:ext cx="1805351" cy="42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456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9254C4B-817A-4319-86EA-F9500817313F}"/>
              </a:ext>
            </a:extLst>
          </p:cNvPr>
          <p:cNvGrpSpPr>
            <a:grpSpLocks noChangeAspect="1"/>
          </p:cNvGrpSpPr>
          <p:nvPr/>
        </p:nvGrpSpPr>
        <p:grpSpPr>
          <a:xfrm>
            <a:off x="478533" y="2642985"/>
            <a:ext cx="5617468" cy="3787281"/>
            <a:chOff x="2383754" y="4389844"/>
            <a:chExt cx="5202909" cy="338255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4784036-6AB2-4FB9-8854-357491CAA80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83754" y="4389844"/>
              <a:ext cx="5202909" cy="3382556"/>
              <a:chOff x="4450676" y="2924176"/>
              <a:chExt cx="5525021" cy="3072384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0B9D53F-AE1A-4C08-B6B6-2C9FFCBB78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80"/>
              <a:stretch/>
            </p:blipFill>
            <p:spPr>
              <a:xfrm>
                <a:off x="4450676" y="2924176"/>
                <a:ext cx="5525021" cy="3072384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1FFD225-34D2-43A1-A353-0C02E714840C}"/>
                  </a:ext>
                </a:extLst>
              </p:cNvPr>
              <p:cNvSpPr/>
              <p:nvPr/>
            </p:nvSpPr>
            <p:spPr>
              <a:xfrm>
                <a:off x="8202706" y="3138586"/>
                <a:ext cx="333480" cy="75262"/>
              </a:xfrm>
              <a:prstGeom prst="rect">
                <a:avLst/>
              </a:prstGeom>
              <a:gradFill flip="none" rotWithShape="1">
                <a:gsLst>
                  <a:gs pos="0">
                    <a:srgbClr val="F6F6F6"/>
                  </a:gs>
                  <a:gs pos="50000">
                    <a:srgbClr val="F6F6F6"/>
                  </a:gs>
                  <a:gs pos="100000">
                    <a:srgbClr val="F6F6F6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7684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3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DEBEDA9-2DB4-4642-A865-8C66185AD9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2" b="42296"/>
            <a:stretch/>
          </p:blipFill>
          <p:spPr>
            <a:xfrm>
              <a:off x="2991899" y="4555551"/>
              <a:ext cx="4044817" cy="2643700"/>
            </a:xfrm>
            <a:prstGeom prst="rect">
              <a:avLst/>
            </a:prstGeom>
            <a:effectLst/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21AC03F-D418-4BC0-B9B2-A014870EBBF7}"/>
              </a:ext>
            </a:extLst>
          </p:cNvPr>
          <p:cNvGrpSpPr>
            <a:grpSpLocks noChangeAspect="1"/>
          </p:cNvGrpSpPr>
          <p:nvPr/>
        </p:nvGrpSpPr>
        <p:grpSpPr>
          <a:xfrm>
            <a:off x="6215315" y="1449917"/>
            <a:ext cx="5481727" cy="3695764"/>
            <a:chOff x="0" y="3509752"/>
            <a:chExt cx="5953080" cy="401355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B8F03D4-9B6A-4B88-961E-D2BDCD1A7FE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3509752"/>
              <a:ext cx="5953080" cy="4013550"/>
              <a:chOff x="4450676" y="2924176"/>
              <a:chExt cx="5525021" cy="3072384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5F5FA7F-BAE6-42FF-80F8-BCF0B2928F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80"/>
              <a:stretch/>
            </p:blipFill>
            <p:spPr>
              <a:xfrm>
                <a:off x="4450676" y="2924176"/>
                <a:ext cx="5525021" cy="3072384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3F48A4B-DB70-40AD-A573-A3D15830F97E}"/>
                  </a:ext>
                </a:extLst>
              </p:cNvPr>
              <p:cNvSpPr/>
              <p:nvPr/>
            </p:nvSpPr>
            <p:spPr>
              <a:xfrm>
                <a:off x="8202706" y="3138586"/>
                <a:ext cx="333480" cy="75262"/>
              </a:xfrm>
              <a:prstGeom prst="rect">
                <a:avLst/>
              </a:prstGeom>
              <a:gradFill flip="none" rotWithShape="1">
                <a:gsLst>
                  <a:gs pos="0">
                    <a:srgbClr val="F6F6F6"/>
                  </a:gs>
                  <a:gs pos="50000">
                    <a:srgbClr val="F6F6F6"/>
                  </a:gs>
                  <a:gs pos="100000">
                    <a:srgbClr val="F6F6F6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7684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3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9F1F1DF-4BA8-4C9E-9517-875AC55440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89" b="40822"/>
            <a:stretch/>
          </p:blipFill>
          <p:spPr>
            <a:xfrm>
              <a:off x="704015" y="3712888"/>
              <a:ext cx="4619825" cy="312863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28050F7-B478-49B7-BC12-2F44984B916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061" y="1631862"/>
            <a:ext cx="687870" cy="7804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AA53680-88C3-4891-9087-88FEF37E4BED}"/>
              </a:ext>
            </a:extLst>
          </p:cNvPr>
          <p:cNvSpPr/>
          <p:nvPr/>
        </p:nvSpPr>
        <p:spPr>
          <a:xfrm>
            <a:off x="3126550" y="1611630"/>
            <a:ext cx="15058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768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96A9"/>
                </a:solidFill>
                <a:effectLst/>
                <a:uLnTx/>
                <a:uFillTx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Increased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23DE7D-5429-4C75-B4FC-9749C8B1616A}"/>
              </a:ext>
            </a:extLst>
          </p:cNvPr>
          <p:cNvSpPr txBox="1"/>
          <p:nvPr/>
        </p:nvSpPr>
        <p:spPr>
          <a:xfrm>
            <a:off x="3126549" y="1950212"/>
            <a:ext cx="1581513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768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33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Revenue through cross-selling</a:t>
            </a:r>
            <a:endParaRPr kumimoji="0" lang="tr-TR" sz="1333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797E0F5-E19E-4BC6-9F94-DC5894E06A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177" y="5332733"/>
            <a:ext cx="580134" cy="58013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E24D31D-FA21-4419-959F-6324BD908970}"/>
              </a:ext>
            </a:extLst>
          </p:cNvPr>
          <p:cNvSpPr/>
          <p:nvPr/>
        </p:nvSpPr>
        <p:spPr>
          <a:xfrm>
            <a:off x="8532798" y="5233340"/>
            <a:ext cx="20299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768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96A9"/>
                </a:solidFill>
                <a:effectLst/>
                <a:uLnTx/>
                <a:uFillTx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Personalization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E49261-F4EC-405E-9863-7B7DE25D7851}"/>
              </a:ext>
            </a:extLst>
          </p:cNvPr>
          <p:cNvSpPr txBox="1"/>
          <p:nvPr/>
        </p:nvSpPr>
        <p:spPr>
          <a:xfrm>
            <a:off x="8532797" y="5571922"/>
            <a:ext cx="1581513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768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33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Improved user engagement</a:t>
            </a:r>
            <a:endParaRPr kumimoji="0" lang="tr-TR" sz="1333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FAFE2698-420F-4117-BF69-06237305D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18" y="228600"/>
            <a:ext cx="11430000" cy="533400"/>
          </a:xfrm>
        </p:spPr>
        <p:txBody>
          <a:bodyPr/>
          <a:lstStyle/>
          <a:p>
            <a:r>
              <a:rPr lang="en-US" sz="3167"/>
              <a:t>Time Inc. - Salesforce Customer Support Applications</a:t>
            </a:r>
          </a:p>
        </p:txBody>
      </p:sp>
      <p:pic>
        <p:nvPicPr>
          <p:cNvPr id="28" name="Picture 6" descr="Image result for time inc logo">
            <a:extLst>
              <a:ext uri="{FF2B5EF4-FFF2-40B4-BE49-F238E27FC236}">
                <a16:creationId xmlns:a16="http://schemas.microsoft.com/office/drawing/2014/main" id="{2A5CAA40-948C-4D71-9A05-0D45F5329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6558" y="285146"/>
            <a:ext cx="1805351" cy="42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4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EFC82A80-DFDE-44ED-9B34-3F1C02318493}"/>
              </a:ext>
            </a:extLst>
          </p:cNvPr>
          <p:cNvGrpSpPr>
            <a:grpSpLocks noChangeAspect="1"/>
          </p:cNvGrpSpPr>
          <p:nvPr/>
        </p:nvGrpSpPr>
        <p:grpSpPr>
          <a:xfrm>
            <a:off x="8065570" y="1342023"/>
            <a:ext cx="2732283" cy="5056538"/>
            <a:chOff x="6755916" y="2002256"/>
            <a:chExt cx="2930978" cy="5424257"/>
          </a:xfrm>
        </p:grpSpPr>
        <p:pic>
          <p:nvPicPr>
            <p:cNvPr id="26" name="Picture 2" descr="Image result for iphone 7 transparent background">
              <a:extLst>
                <a:ext uri="{FF2B5EF4-FFF2-40B4-BE49-F238E27FC236}">
                  <a16:creationId xmlns:a16="http://schemas.microsoft.com/office/drawing/2014/main" id="{7C684511-DE4C-4D21-82C4-0972A2C5F4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61" t="5451" r="26141" b="4958"/>
            <a:stretch/>
          </p:blipFill>
          <p:spPr bwMode="auto">
            <a:xfrm>
              <a:off x="6755916" y="2002256"/>
              <a:ext cx="2930978" cy="5424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F886534-0204-4052-A4D5-C2195F8F1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4" t="-1" r="1618" b="11325"/>
            <a:stretch/>
          </p:blipFill>
          <p:spPr>
            <a:xfrm>
              <a:off x="6986585" y="3399992"/>
              <a:ext cx="2386621" cy="333282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C610145-E98C-406E-A692-7F6154D7C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86585" y="2636238"/>
              <a:ext cx="2397507" cy="736539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41C8E98-5C2D-46A5-A424-8DDEE36A5D35}"/>
              </a:ext>
            </a:extLst>
          </p:cNvPr>
          <p:cNvGrpSpPr>
            <a:grpSpLocks noChangeAspect="1"/>
          </p:cNvGrpSpPr>
          <p:nvPr/>
        </p:nvGrpSpPr>
        <p:grpSpPr>
          <a:xfrm>
            <a:off x="4641327" y="1342023"/>
            <a:ext cx="2732283" cy="5056538"/>
            <a:chOff x="3750111" y="2154655"/>
            <a:chExt cx="2930978" cy="5424257"/>
          </a:xfrm>
        </p:grpSpPr>
        <p:pic>
          <p:nvPicPr>
            <p:cNvPr id="30" name="Picture 2" descr="Image result for iphone 7 transparent background">
              <a:extLst>
                <a:ext uri="{FF2B5EF4-FFF2-40B4-BE49-F238E27FC236}">
                  <a16:creationId xmlns:a16="http://schemas.microsoft.com/office/drawing/2014/main" id="{658DBF8B-09C8-42A4-8966-69CD9B0CB0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61" t="5451" r="26141" b="4958"/>
            <a:stretch/>
          </p:blipFill>
          <p:spPr bwMode="auto">
            <a:xfrm>
              <a:off x="3750111" y="2154655"/>
              <a:ext cx="2930978" cy="5424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5365720-283A-410B-AE53-C3FF1674B1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30544"/>
            <a:stretch/>
          </p:blipFill>
          <p:spPr>
            <a:xfrm>
              <a:off x="3986672" y="3408439"/>
              <a:ext cx="2384180" cy="272013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A7942B-788F-491E-A8A6-D254EC9F2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80461" y="2806796"/>
              <a:ext cx="2390042" cy="718379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D107A28-DB08-46BF-9C25-CA85926F59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73059" b="5477"/>
            <a:stretch/>
          </p:blipFill>
          <p:spPr>
            <a:xfrm>
              <a:off x="3986322" y="6172485"/>
              <a:ext cx="2384180" cy="840604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05E28AF-F817-474E-8FBB-4A039DFC57CD}"/>
              </a:ext>
            </a:extLst>
          </p:cNvPr>
          <p:cNvGrpSpPr>
            <a:grpSpLocks noChangeAspect="1"/>
          </p:cNvGrpSpPr>
          <p:nvPr/>
        </p:nvGrpSpPr>
        <p:grpSpPr>
          <a:xfrm>
            <a:off x="1217084" y="1342023"/>
            <a:ext cx="2732283" cy="5056538"/>
            <a:chOff x="124383" y="2407896"/>
            <a:chExt cx="2930978" cy="5424257"/>
          </a:xfrm>
        </p:grpSpPr>
        <p:pic>
          <p:nvPicPr>
            <p:cNvPr id="35" name="Picture 2" descr="Image result for iphone 7 transparent background">
              <a:extLst>
                <a:ext uri="{FF2B5EF4-FFF2-40B4-BE49-F238E27FC236}">
                  <a16:creationId xmlns:a16="http://schemas.microsoft.com/office/drawing/2014/main" id="{3194B41B-D174-4876-8881-7DCCA57A87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61" t="5451" r="26141" b="4958"/>
            <a:stretch/>
          </p:blipFill>
          <p:spPr bwMode="auto">
            <a:xfrm>
              <a:off x="124383" y="2407896"/>
              <a:ext cx="2930978" cy="5424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B229B97-721C-4CA6-A393-913CCBC86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7057" y="3061785"/>
              <a:ext cx="2399119" cy="716631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561EF94-9491-4F82-9653-44C3F4858E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40" t="18714" r="1348" b="5210"/>
            <a:stretch/>
          </p:blipFill>
          <p:spPr>
            <a:xfrm>
              <a:off x="362297" y="3778416"/>
              <a:ext cx="2383879" cy="3346284"/>
            </a:xfrm>
            <a:prstGeom prst="rect">
              <a:avLst/>
            </a:prstGeom>
          </p:spPr>
        </p:pic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6FF22249-F1D4-4497-8E21-215C115F3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18" y="228600"/>
            <a:ext cx="11430000" cy="533400"/>
          </a:xfrm>
        </p:spPr>
        <p:txBody>
          <a:bodyPr/>
          <a:lstStyle/>
          <a:p>
            <a:r>
              <a:rPr lang="en-US" sz="3167"/>
              <a:t>Time Inc. - Salesforce Customer Support Applications</a:t>
            </a:r>
          </a:p>
        </p:txBody>
      </p:sp>
      <p:pic>
        <p:nvPicPr>
          <p:cNvPr id="20" name="Picture 6" descr="Image result for time inc logo">
            <a:extLst>
              <a:ext uri="{FF2B5EF4-FFF2-40B4-BE49-F238E27FC236}">
                <a16:creationId xmlns:a16="http://schemas.microsoft.com/office/drawing/2014/main" id="{E1B77CBB-FF7A-4F26-9D86-DBA00B5F6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6558" y="285146"/>
            <a:ext cx="1805351" cy="42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32416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Affir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35A5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firma_QBR-CI_FY18 Q2_Prep(Updated)" id="{60F98659-98E9-4C4D-9310-9510EF3F70E3}" vid="{65065986-2AC3-4681-8D2A-70BCEC6AD5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23BCBB7020E34DAE994A365BA94206" ma:contentTypeVersion="12" ma:contentTypeDescription="Create a new document." ma:contentTypeScope="" ma:versionID="40c5edf46ad0243c172d3e6a5f6fa751">
  <xsd:schema xmlns:xsd="http://www.w3.org/2001/XMLSchema" xmlns:xs="http://www.w3.org/2001/XMLSchema" xmlns:p="http://schemas.microsoft.com/office/2006/metadata/properties" xmlns:ns2="f0ee8362-fa7e-4bc9-ab88-7dcfb17cb19b" targetNamespace="http://schemas.microsoft.com/office/2006/metadata/properties" ma:root="true" ma:fieldsID="f48774ae5cf6ccd45b30992fa6c2b457" ns2:_="">
    <xsd:import namespace="f0ee8362-fa7e-4bc9-ab88-7dcfb17cb19b"/>
    <xsd:element name="properties">
      <xsd:complexType>
        <xsd:sequence>
          <xsd:element name="documentManagement">
            <xsd:complexType>
              <xsd:all>
                <xsd:element ref="ns2:BusinessUnit" minOccurs="0"/>
                <xsd:element ref="ns2:Industries" minOccurs="0"/>
                <xsd:element ref="ns2:Solutions" minOccurs="0"/>
                <xsd:element ref="ns2:PlatTech" minOccurs="0"/>
                <xsd:element ref="ns2:Notes0" minOccurs="0"/>
                <xsd:element ref="ns2:Named_x0020_Account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ProjectCompletionDate" minOccurs="0"/>
                <xsd:element ref="ns2:ApprovedByCli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ee8362-fa7e-4bc9-ab88-7dcfb17cb19b" elementFormDefault="qualified">
    <xsd:import namespace="http://schemas.microsoft.com/office/2006/documentManagement/types"/>
    <xsd:import namespace="http://schemas.microsoft.com/office/infopath/2007/PartnerControls"/>
    <xsd:element name="BusinessUnit" ma:index="8" nillable="true" ma:displayName="Business Unit" ma:internalName="BusinessUnit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Business Process Outsourcing"/>
                    <xsd:enumeration value="Content and Change Management"/>
                    <xsd:enumeration value="Creative"/>
                    <xsd:enumeration value="Custom Development"/>
                    <xsd:enumeration value="Customer Relationship Management"/>
                    <xsd:enumeration value="Data and Analytics"/>
                    <xsd:enumeration value="Engagement Marketing"/>
                    <xsd:enumeration value="Infrastructure"/>
                    <xsd:enumeration value="Marketing Services"/>
                    <xsd:enumeration value="Modern Workplace"/>
                    <xsd:enumeration value="NetSuite"/>
                  </xsd:restriction>
                </xsd:simpleType>
              </xsd:element>
            </xsd:sequence>
          </xsd:extension>
        </xsd:complexContent>
      </xsd:complexType>
    </xsd:element>
    <xsd:element name="Industries" ma:index="9" nillable="true" ma:displayName="Industries" ma:format="Dropdown" ma:internalName="Industri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erospace"/>
                    <xsd:enumeration value="Agriculture"/>
                    <xsd:enumeration value="Agriculture Food"/>
                    <xsd:enumeration value="AI / AI Models"/>
                    <xsd:enumeration value="B2B"/>
                    <xsd:enumeration value="B2C"/>
                    <xsd:enumeration value="Chemical"/>
                    <xsd:enumeration value="Construction"/>
                    <xsd:enumeration value="Defence"/>
                    <xsd:enumeration value="Education"/>
                    <xsd:enumeration value="Energy"/>
                    <xsd:enumeration value="Engineering"/>
                    <xsd:enumeration value="Entertainment"/>
                    <xsd:enumeration value="Financial Services"/>
                    <xsd:enumeration value="Food"/>
                    <xsd:enumeration value="Government"/>
                    <xsd:enumeration value="Healthcare"/>
                    <xsd:enumeration value="Hospitality"/>
                    <xsd:enumeration value="Legal"/>
                    <xsd:enumeration value="Life Sciences"/>
                    <xsd:enumeration value="Manufacturing"/>
                    <xsd:enumeration value="Media"/>
                    <xsd:enumeration value="Non-Profit"/>
                    <xsd:enumeration value="Real Estate"/>
                    <xsd:enumeration value="Retail"/>
                    <xsd:enumeration value="Services"/>
                    <xsd:enumeration value="Technology"/>
                    <xsd:enumeration value="Telecommunications"/>
                    <xsd:enumeration value="Transportation"/>
                    <xsd:enumeration value="Water"/>
                    <xsd:enumeration value="Wellness"/>
                    <xsd:enumeration value="BPO"/>
                  </xsd:restriction>
                </xsd:simpleType>
              </xsd:element>
            </xsd:sequence>
          </xsd:extension>
        </xsd:complexContent>
      </xsd:complexType>
    </xsd:element>
    <xsd:element name="Solutions" ma:index="10" nillable="true" ma:displayName="Solutions" ma:format="Dropdown" ma:internalName="Solution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BM Marketing"/>
                    <xsd:enumeration value="AI"/>
                    <xsd:enumeration value="Audit"/>
                    <xsd:enumeration value="Change Management"/>
                    <xsd:enumeration value="Cloud"/>
                    <xsd:enumeration value="Configurations"/>
                    <xsd:enumeration value="Content"/>
                    <xsd:enumeration value="Customer &amp; Partner Support BPO"/>
                    <xsd:enumeration value="Customer / Partner Portal"/>
                    <xsd:enumeration value="Custom Search"/>
                    <xsd:enumeration value="Cybersecurity"/>
                    <xsd:enumeration value="Data Analytics"/>
                    <xsd:enumeration value="Design"/>
                    <xsd:enumeration value="Email Campaigns"/>
                    <xsd:enumeration value="Event support"/>
                    <xsd:enumeration value="HelpDesk Outsourcing BPO"/>
                    <xsd:enumeration value="Integrations"/>
                    <xsd:enumeration value="Intranet / Extranet"/>
                    <xsd:enumeration value="IoT"/>
                    <xsd:enumeration value="Link Building"/>
                    <xsd:enumeration value="Marketing Automation"/>
                    <xsd:enumeration value="Marketing Strategy"/>
                    <xsd:enumeration value="Marketing Technology"/>
                    <xsd:enumeration value="Migrations"/>
                    <xsd:enumeration value="Mobile Application"/>
                    <xsd:enumeration value="Organic Social Media"/>
                    <xsd:enumeration value="PPC"/>
                    <xsd:enumeration value="Personas &amp; Journey Mapping"/>
                    <xsd:enumeration value="Process Automation"/>
                    <xsd:enumeration value="Product Development"/>
                    <xsd:enumeration value="Research"/>
                    <xsd:enumeration value="SEO/ AEO"/>
                    <xsd:enumeration value="SPFx"/>
                    <xsd:enumeration value="Training"/>
                    <xsd:enumeration value="UX/ UI Design"/>
                    <xsd:enumeration value="Video Production"/>
                    <xsd:enumeration value="Webinars"/>
                    <xsd:enumeration value="Websites"/>
                    <xsd:enumeration value="DevOps"/>
                  </xsd:restriction>
                </xsd:simpleType>
              </xsd:element>
            </xsd:sequence>
          </xsd:extension>
        </xsd:complexContent>
      </xsd:complexType>
    </xsd:element>
    <xsd:element name="PlatTech" ma:index="11" nillable="true" ma:displayName="Platform / Technology" ma:format="Dropdown" ma:internalName="PlatTech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.NET"/>
                    <xsd:enumeration value="Android App"/>
                    <xsd:enumeration value="AWS"/>
                    <xsd:enumeration value="Angular"/>
                    <xsd:enumeration value="Azure"/>
                    <xsd:enumeration value="Azure DevOps"/>
                    <xsd:enumeration value="Boomi"/>
                    <xsd:enumeration value="Drupal"/>
                    <xsd:enumeration value="Dynamics"/>
                    <xsd:enumeration value="Flutter"/>
                    <xsd:enumeration value="GCP"/>
                    <xsd:enumeration value="Google"/>
                    <xsd:enumeration value="Great Plains"/>
                    <xsd:enumeration value="Hootsuite"/>
                    <xsd:enumeration value="HubSpot"/>
                    <xsd:enumeration value="iOS App"/>
                    <xsd:enumeration value="Java"/>
                    <xsd:enumeration value="Kentico"/>
                    <xsd:enumeration value="Looker Studio"/>
                    <xsd:enumeration value="Mobile App"/>
                    <xsd:enumeration value="Marketo / Adobe"/>
                    <xsd:enumeration value="NetSuite"/>
                    <xsd:enumeration value="O365"/>
                    <xsd:enumeration value="OneDrive"/>
                    <xsd:enumeration value="PowerSuite"/>
                    <xsd:enumeration value="Power BI"/>
                    <xsd:enumeration value="QuickBooks"/>
                    <xsd:enumeration value="React"/>
                    <xsd:enumeration value="React Native"/>
                    <xsd:enumeration value="Sage"/>
                    <xsd:enumeration value="Salesforce"/>
                    <xsd:enumeration value="Salesforce Experience Cloud"/>
                    <xsd:enumeration value="Salesforce Marketing Cloud"/>
                    <xsd:enumeration value="Salesforce CPQ"/>
                    <xsd:enumeration value="Salesforce Pardot"/>
                    <xsd:enumeration value="SharePoint"/>
                    <xsd:enumeration value="Shopify"/>
                    <xsd:enumeration value="Sitecore"/>
                    <xsd:enumeration value="Sitefinity"/>
                    <xsd:enumeration value="Snowflake"/>
                    <xsd:enumeration value="Sprinklr"/>
                    <xsd:enumeration value="SproutSocial"/>
                    <xsd:enumeration value="Tableau"/>
                    <xsd:enumeration value="WP Engine"/>
                    <xsd:enumeration value="Webflow"/>
                    <xsd:enumeration value="WooCommerce"/>
                    <xsd:enumeration value="WordPress"/>
                    <xsd:enumeration value="Zoho"/>
                    <xsd:enumeration value="Power Apps"/>
                    <xsd:enumeration value="Teams"/>
                    <xsd:enumeration value="Azure Data Factory"/>
                    <xsd:enumeration value="Zendesk"/>
                    <xsd:enumeration value="Business Central"/>
                    <xsd:enumeration value="Viva"/>
                  </xsd:restriction>
                </xsd:simpleType>
              </xsd:element>
            </xsd:sequence>
          </xsd:extension>
        </xsd:complexContent>
      </xsd:complexType>
    </xsd:element>
    <xsd:element name="Notes0" ma:index="12" nillable="true" ma:displayName="Notes" ma:internalName="Notes0">
      <xsd:simpleType>
        <xsd:restriction base="dms:Text">
          <xsd:maxLength value="255"/>
        </xsd:restriction>
      </xsd:simpleType>
    </xsd:element>
    <xsd:element name="Named_x0020_Account" ma:index="13" nillable="true" ma:displayName="Named Account" ma:format="Dropdown" ma:internalName="Named_x0020_Account">
      <xsd:simpleType>
        <xsd:restriction base="dms:Choice">
          <xsd:enumeration value="Microsoft"/>
          <xsd:enumeration value="Meta"/>
          <xsd:enumeration value="Amazon"/>
        </xsd:restriction>
      </xsd:simpleType>
    </xsd:element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ProjectCompletionDate" ma:index="18" nillable="true" ma:displayName="Project Completion Date" ma:format="DateOnly" ma:internalName="ProjectCompletionDate">
      <xsd:simpleType>
        <xsd:restriction base="dms:DateTime"/>
      </xsd:simpleType>
    </xsd:element>
    <xsd:element name="ApprovedByClient" ma:index="19" nillable="true" ma:displayName="Approved By Client" ma:default="0" ma:format="Dropdown" ma:internalName="ApprovedByClient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usinessUnit xmlns="f0ee8362-fa7e-4bc9-ab88-7dcfb17cb19b">
      <Value>Custom Development</Value>
      <Value>Customer Relationship Management</Value>
    </BusinessUnit>
    <Solutions xmlns="f0ee8362-fa7e-4bc9-ab88-7dcfb17cb19b">
      <Value>Customer / Partner Portal</Value>
    </Solutions>
    <Industries xmlns="f0ee8362-fa7e-4bc9-ab88-7dcfb17cb19b">
      <Value>Media</Value>
    </Industries>
    <Notes0 xmlns="f0ee8362-fa7e-4bc9-ab88-7dcfb17cb19b" xsi:nil="true"/>
    <Named_x0020_Account xmlns="f0ee8362-fa7e-4bc9-ab88-7dcfb17cb19b" xsi:nil="true"/>
    <PlatTech xmlns="f0ee8362-fa7e-4bc9-ab88-7dcfb17cb19b">
      <Value>Salesforce</Value>
      <Value>Salesforce Experience Cloud</Value>
    </PlatTech>
    <ApprovedByClient xmlns="f0ee8362-fa7e-4bc9-ab88-7dcfb17cb19b">false</ApprovedByClient>
    <ProjectCompletionDate xmlns="f0ee8362-fa7e-4bc9-ab88-7dcfb17cb19b" xsi:nil="true"/>
  </documentManagement>
</p:properties>
</file>

<file path=customXml/item4.xml><?xml version="1.0" encoding="utf-8"?>
<?mso-contentType ?>
<customXsn xmlns="http://schemas.microsoft.com/office/2006/metadata/customXsn">
  <xsnLocation/>
  <cached>True</cached>
  <openByDefault>False</openByDefault>
  <xsnScope/>
</customXsn>
</file>

<file path=customXml/itemProps1.xml><?xml version="1.0" encoding="utf-8"?>
<ds:datastoreItem xmlns:ds="http://schemas.openxmlformats.org/officeDocument/2006/customXml" ds:itemID="{1F47EF51-D5E7-4FFE-AE53-B0C29E0208E5}"/>
</file>

<file path=customXml/itemProps2.xml><?xml version="1.0" encoding="utf-8"?>
<ds:datastoreItem xmlns:ds="http://schemas.openxmlformats.org/officeDocument/2006/customXml" ds:itemID="{A027D494-01BD-4D28-9F5A-A22D551C319D}"/>
</file>

<file path=customXml/itemProps3.xml><?xml version="1.0" encoding="utf-8"?>
<ds:datastoreItem xmlns:ds="http://schemas.openxmlformats.org/officeDocument/2006/customXml" ds:itemID="{38FDDEA3-9545-49FD-9C61-64E2D7C21921}"/>
</file>

<file path=customXml/itemProps4.xml><?xml version="1.0" encoding="utf-8"?>
<ds:datastoreItem xmlns:ds="http://schemas.openxmlformats.org/officeDocument/2006/customXml" ds:itemID="{A69273C3-6868-4A81-A45B-F2CB6D3C7269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216</Words>
  <Application>Microsoft Office PowerPoint</Application>
  <PresentationFormat>Widescreen</PresentationFormat>
  <Paragraphs>41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Arial Narrow</vt:lpstr>
      <vt:lpstr>Calibri</vt:lpstr>
      <vt:lpstr>Segoe UI</vt:lpstr>
      <vt:lpstr>Segoe UI Light</vt:lpstr>
      <vt:lpstr>Segoe UI Semilight</vt:lpstr>
      <vt:lpstr>Custom Design</vt:lpstr>
      <vt:lpstr>Time Inc. - Salesforce Customer Support Applications</vt:lpstr>
      <vt:lpstr>Time Inc. - Salesforce Customer Support Applications</vt:lpstr>
      <vt:lpstr>Time Inc. - Salesforce Customer Support Applications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Inc. - Salesforce Customer Support Applications</dc:title>
  <dc:creator>Brendan Murphy</dc:creator>
  <cp:lastModifiedBy>Brendan Murphy</cp:lastModifiedBy>
  <cp:revision>1</cp:revision>
  <dcterms:created xsi:type="dcterms:W3CDTF">2024-03-12T20:43:35Z</dcterms:created>
  <dcterms:modified xsi:type="dcterms:W3CDTF">2024-03-12T20:44:01Z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0x0101000D23BCBB7020E34DAE994A365BA94206</vt:lpwstr>
  </property>
</Properties>
</file>